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38"/>
  </p:notesMasterIdLst>
  <p:sldIdLst>
    <p:sldId id="257" r:id="rId2"/>
    <p:sldId id="261" r:id="rId3"/>
    <p:sldId id="272" r:id="rId4"/>
    <p:sldId id="260" r:id="rId5"/>
    <p:sldId id="275" r:id="rId6"/>
    <p:sldId id="274" r:id="rId7"/>
    <p:sldId id="269" r:id="rId8"/>
    <p:sldId id="263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64" r:id="rId22"/>
    <p:sldId id="288" r:id="rId23"/>
    <p:sldId id="291" r:id="rId24"/>
    <p:sldId id="293" r:id="rId25"/>
    <p:sldId id="292" r:id="rId26"/>
    <p:sldId id="265" r:id="rId27"/>
    <p:sldId id="289" r:id="rId28"/>
    <p:sldId id="294" r:id="rId29"/>
    <p:sldId id="296" r:id="rId30"/>
    <p:sldId id="297" r:id="rId31"/>
    <p:sldId id="295" r:id="rId32"/>
    <p:sldId id="266" r:id="rId33"/>
    <p:sldId id="290" r:id="rId34"/>
    <p:sldId id="298" r:id="rId35"/>
    <p:sldId id="299" r:id="rId36"/>
    <p:sldId id="300" r:id="rId37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B152"/>
    <a:srgbClr val="34A646"/>
    <a:srgbClr val="EFBB5F"/>
    <a:srgbClr val="BC6C3A"/>
    <a:srgbClr val="EFB25E"/>
    <a:srgbClr val="020400"/>
    <a:srgbClr val="3D5928"/>
    <a:srgbClr val="F8E089"/>
    <a:srgbClr val="FBF1E0"/>
    <a:srgbClr val="E4AC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3120" y="72"/>
      </p:cViewPr>
      <p:guideLst>
        <p:guide orient="horz" pos="312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DB8540-281F-417C-B606-BC97953A3051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3DA066-D5CA-42EE-BD92-CF8A1B3F46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2575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7522D-AA6C-4DE7-922D-7CEE1AE69DA2}" type="datetime1">
              <a:rPr lang="pt-BR" smtClean="0"/>
              <a:t>18/06/2024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618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519A-1404-4937-A990-742FFED5B079}" type="datetime1">
              <a:rPr lang="pt-BR" smtClean="0"/>
              <a:t>18/06/2024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3226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AB50D-8605-4ECB-B54C-2CF42A636F34}" type="datetime1">
              <a:rPr lang="pt-BR" smtClean="0"/>
              <a:t>18/06/2024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3451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F60E1-E957-4F68-ABE6-0100EE5F5877}" type="datetime1">
              <a:rPr lang="pt-BR" smtClean="0"/>
              <a:t>18/06/2024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7278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EC71A-E21C-4654-960D-6B01792B72A4}" type="datetime1">
              <a:rPr lang="pt-BR" smtClean="0"/>
              <a:t>18/06/2024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2217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485B2-9A78-46D7-B8BC-2B6FABAF890C}" type="datetime1">
              <a:rPr lang="pt-BR" smtClean="0"/>
              <a:t>18/06/2024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8872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0C8F-D56C-48E7-85D0-3C52431E7B04}" type="datetime1">
              <a:rPr lang="pt-BR" smtClean="0"/>
              <a:t>18/06/2024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407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8560-AE07-46B1-8BF1-F788D714D57C}" type="datetime1">
              <a:rPr lang="pt-BR" smtClean="0"/>
              <a:t>18/06/2024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2570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9B6F6-DCA8-410C-809B-297E370D2F49}" type="datetime1">
              <a:rPr lang="pt-BR" smtClean="0"/>
              <a:t>18/06/2024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6839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A16C0-E523-4306-87AD-3DBD9B961BAD}" type="datetime1">
              <a:rPr lang="pt-BR" smtClean="0"/>
              <a:t>18/06/2024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961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B0509-CD9F-49D0-B111-9CE9B18C4D6D}" type="datetime1">
              <a:rPr lang="pt-BR" smtClean="0"/>
              <a:t>18/06/2024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7837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C814D-4DDB-4864-9509-C8122E46507A}" type="datetime1">
              <a:rPr lang="pt-BR" smtClean="0"/>
              <a:t>18/06/2024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SQL na Matriz - ÁLVARO MONTEIRO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1EB88-28A0-4445-93EB-80CF8FD597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595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425E39F-DFC7-78B8-6934-22576BD52BBB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3D59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Neo e o Oráculo: Desvendando SQL na Matrix</a:t>
            </a:r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62957CC1-C9F5-A63A-0083-8D7C825B1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12" y="3329940"/>
            <a:ext cx="5563376" cy="5574704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0A02CE81-7551-C3EA-DACD-280794E97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511" y="7193280"/>
            <a:ext cx="1516392" cy="132332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C161B79-A53D-6A0D-D278-85138C220400}"/>
              </a:ext>
            </a:extLst>
          </p:cNvPr>
          <p:cNvSpPr txBox="1"/>
          <p:nvPr/>
        </p:nvSpPr>
        <p:spPr>
          <a:xfrm>
            <a:off x="228670" y="130673"/>
            <a:ext cx="6251511" cy="830997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scene3d>
            <a:camera prst="perspectiveRelaxedModerately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020400"/>
                </a:solidFill>
                <a:latin typeface="8BIT WONDER" panose="00000400000000000000" pitchFamily="2" charset="0"/>
                <a:ea typeface="Yu Gothic UI Semibold" panose="020B0700000000000000" pitchFamily="34" charset="-128"/>
              </a:rPr>
              <a:t>SQL</a:t>
            </a:r>
            <a:r>
              <a:rPr lang="pt-BR" sz="4800" dirty="0">
                <a:solidFill>
                  <a:srgbClr val="34A646"/>
                </a:solidFill>
                <a:latin typeface="8BIT WONDER" panose="00000400000000000000" pitchFamily="2" charset="0"/>
              </a:rPr>
              <a:t> </a:t>
            </a:r>
            <a:r>
              <a:rPr lang="pt-BR" sz="4800" dirty="0">
                <a:solidFill>
                  <a:srgbClr val="020400"/>
                </a:solidFill>
                <a:latin typeface="8BIT WONDER" panose="00000400000000000000" pitchFamily="2" charset="0"/>
              </a:rPr>
              <a:t>Matrix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299C5F9-B629-51EA-8F55-A54E0BF4AEB3}"/>
              </a:ext>
            </a:extLst>
          </p:cNvPr>
          <p:cNvSpPr txBox="1"/>
          <p:nvPr/>
        </p:nvSpPr>
        <p:spPr>
          <a:xfrm>
            <a:off x="268348" y="1293070"/>
            <a:ext cx="6172153" cy="584775"/>
          </a:xfrm>
          <a:prstGeom prst="rect">
            <a:avLst/>
          </a:prstGeom>
          <a:solidFill>
            <a:srgbClr val="EFBB5F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3200" dirty="0" err="1">
                <a:solidFill>
                  <a:srgbClr val="4BB152"/>
                </a:solidFill>
                <a:latin typeface="Impact" panose="020B0806030902050204" pitchFamily="34" charset="0"/>
              </a:rPr>
              <a:t>Neo</a:t>
            </a:r>
            <a:r>
              <a:rPr lang="pt-BR" sz="3200" dirty="0">
                <a:solidFill>
                  <a:srgbClr val="4BB152"/>
                </a:solidFill>
                <a:latin typeface="Impact" panose="020B0806030902050204" pitchFamily="34" charset="0"/>
              </a:rPr>
              <a:t> e </a:t>
            </a:r>
            <a:r>
              <a:rPr lang="pt-BR" sz="3200" dirty="0" err="1">
                <a:solidFill>
                  <a:srgbClr val="4BB152"/>
                </a:solidFill>
                <a:latin typeface="Impact" panose="020B0806030902050204" pitchFamily="34" charset="0"/>
              </a:rPr>
              <a:t>O₢ráculo</a:t>
            </a:r>
            <a:r>
              <a:rPr lang="pt-BR" sz="3200" dirty="0">
                <a:solidFill>
                  <a:srgbClr val="4BB152"/>
                </a:solidFill>
                <a:latin typeface="Impact" panose="020B0806030902050204" pitchFamily="34" charset="0"/>
              </a:rPr>
              <a:t>: Desvendando SQL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D66ECFE-AE39-16C6-7A6A-7CC1A94B8922}"/>
              </a:ext>
            </a:extLst>
          </p:cNvPr>
          <p:cNvSpPr txBox="1"/>
          <p:nvPr/>
        </p:nvSpPr>
        <p:spPr>
          <a:xfrm>
            <a:off x="2316503" y="9251965"/>
            <a:ext cx="2598397" cy="461665"/>
          </a:xfrm>
          <a:prstGeom prst="rect">
            <a:avLst/>
          </a:prstGeom>
          <a:solidFill>
            <a:srgbClr val="EFBB5F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4BB152"/>
                </a:solidFill>
                <a:latin typeface="Impact" panose="020B0806030902050204" pitchFamily="34" charset="0"/>
              </a:rPr>
              <a:t>ÁLVARO MONTEIRO</a:t>
            </a:r>
          </a:p>
        </p:txBody>
      </p:sp>
    </p:spTree>
    <p:extLst>
      <p:ext uri="{BB962C8B-B14F-4D97-AF65-F5344CB8AC3E}">
        <p14:creationId xmlns:p14="http://schemas.microsoft.com/office/powerpoint/2010/main" val="623929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Conectando as Tabelas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Full </a:t>
            </a:r>
            <a:r>
              <a:rPr lang="pt-BR" sz="4000" b="1" dirty="0" err="1">
                <a:latin typeface="Impact" panose="020B0806030902050204" pitchFamily="34" charset="0"/>
              </a:rPr>
              <a:t>Outer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exto Componente">
            <a:extLst>
              <a:ext uri="{FF2B5EF4-FFF2-40B4-BE49-F238E27FC236}">
                <a16:creationId xmlns:a16="http://schemas.microsoft.com/office/drawing/2014/main" id="{25C716C8-8CB8-D548-34B9-38453136BCC2}"/>
              </a:ext>
            </a:extLst>
          </p:cNvPr>
          <p:cNvSpPr txBox="1"/>
          <p:nvPr/>
        </p:nvSpPr>
        <p:spPr>
          <a:xfrm>
            <a:off x="484909" y="2439190"/>
            <a:ext cx="588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Este comando une todos os usuários e suas ordens, mostrando tudo, mesmo que não haja correspondência perfeita.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9C29C6E0-8621-866C-10DA-C9C6F96B7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50005"/>
            <a:ext cx="6858000" cy="220599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0AA1F61-5EA7-2F4C-A902-AC1F61E77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13" name="Faixa">
            <a:extLst>
              <a:ext uri="{FF2B5EF4-FFF2-40B4-BE49-F238E27FC236}">
                <a16:creationId xmlns:a16="http://schemas.microsoft.com/office/drawing/2014/main" id="{7AF6F07F-7DE7-D090-CEC3-9CD1EC3E3BCC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8EDA7C3-0A87-AD5D-86DE-B7A845CCF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092DFD3-A715-AB62-59C9-AC06CB58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1876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Aqui, </a:t>
            </a:r>
            <a:r>
              <a:rPr lang="pt-BR" sz="2400" dirty="0" err="1"/>
              <a:t>Neo</a:t>
            </a:r>
            <a:r>
              <a:rPr lang="pt-BR" sz="2400" dirty="0"/>
              <a:t>, você encontra aqueles que estão desconectados, sem uma ordem ou sem um usuário correspondente.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 Vendo os Desconectados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Full </a:t>
            </a:r>
            <a:r>
              <a:rPr lang="pt-BR" sz="4000" b="1" dirty="0" err="1">
                <a:latin typeface="Impact" panose="020B0806030902050204" pitchFamily="34" charset="0"/>
              </a:rPr>
              <a:t>Outer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E7CDF4E-6F51-F755-3BC5-27BDA8FEF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E8D63B7-D94C-9C9E-AFCA-37AF97813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11" name="Faixa">
            <a:extLst>
              <a:ext uri="{FF2B5EF4-FFF2-40B4-BE49-F238E27FC236}">
                <a16:creationId xmlns:a16="http://schemas.microsoft.com/office/drawing/2014/main" id="{0E67A2E0-E297-4A19-5DFD-D69721B2B694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74C8449B-1E44-340B-1F2C-EA0731644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9FCA925-2CAB-629F-4B66-8558FECAD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9773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Você vê toda a verdade, substituindo valores nulos por descrições apropriadas..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A Realidade Total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Full </a:t>
            </a:r>
            <a:r>
              <a:rPr lang="pt-BR" sz="4000" b="1" dirty="0" err="1">
                <a:latin typeface="Impact" panose="020B0806030902050204" pitchFamily="34" charset="0"/>
              </a:rPr>
              <a:t>Outer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0390C10-E5FC-31A0-5BBA-620CA166E2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3"/>
            <a:ext cx="6858000" cy="205462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11" name="Faixa">
            <a:extLst>
              <a:ext uri="{FF2B5EF4-FFF2-40B4-BE49-F238E27FC236}">
                <a16:creationId xmlns:a16="http://schemas.microsoft.com/office/drawing/2014/main" id="{33629C08-C2D3-83F0-2A22-1CE36429E6A6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4F336AE4-346A-626A-2951-694C5A4D0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F095339-522B-A691-4AAC-7E7316EBB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259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err="1"/>
              <a:t>Neo</a:t>
            </a:r>
            <a:r>
              <a:rPr lang="pt-BR" sz="2400" dirty="0"/>
              <a:t>, às vezes, você só quer a interseção. O INNER JOIN é a sua ferramenta.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A Realidade Concisa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 err="1">
                <a:latin typeface="Impact" panose="020B0806030902050204" pitchFamily="34" charset="0"/>
              </a:rPr>
              <a:t>Inner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2" name="Faixa">
            <a:extLst>
              <a:ext uri="{FF2B5EF4-FFF2-40B4-BE49-F238E27FC236}">
                <a16:creationId xmlns:a16="http://schemas.microsoft.com/office/drawing/2014/main" id="{A3F5924C-B994-6623-E9CD-356406ED311F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DD9C665-A403-915B-4D46-DEBDE939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651997F3-9659-45CE-724C-4DF2E756D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788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Isso mostra apenas os usuários que têm ordens. É a essência pura da conexão.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Encontrando a Conexão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 err="1">
                <a:latin typeface="Impact" panose="020B0806030902050204" pitchFamily="34" charset="0"/>
              </a:rPr>
              <a:t>Inner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03969B33-3926-A3A5-6F21-09EFC9A12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11" name="Faixa">
            <a:extLst>
              <a:ext uri="{FF2B5EF4-FFF2-40B4-BE49-F238E27FC236}">
                <a16:creationId xmlns:a16="http://schemas.microsoft.com/office/drawing/2014/main" id="{E63F4551-1039-E058-CACD-0A16D8D8FBCC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F092A37F-9B5F-725B-AFE3-38FB0BEFF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9F40A4E-057B-BD6C-A24F-E80CF7C88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37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Agora, você busca apenas aqueles com mais de uma ordem. Você vê a simetria no caos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Explorando a Simetria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 err="1">
                <a:latin typeface="Impact" panose="020B0806030902050204" pitchFamily="34" charset="0"/>
              </a:rPr>
              <a:t>Inner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55806D53-4308-40A5-11E3-A167E8CB8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8" name="Faixa">
            <a:extLst>
              <a:ext uri="{FF2B5EF4-FFF2-40B4-BE49-F238E27FC236}">
                <a16:creationId xmlns:a16="http://schemas.microsoft.com/office/drawing/2014/main" id="{2A755DFB-3495-64A3-D21B-77F83AE36B64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71BA079-3473-EC01-6D6E-8B39830AE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B5DEA24-C478-BE0E-A90E-60FD6AA4D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524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Aqui, organizamos os resultados por nome, trazendo a ordem ao seu mundo.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Filtrando a Verdade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 err="1">
                <a:latin typeface="Impact" panose="020B0806030902050204" pitchFamily="34" charset="0"/>
              </a:rPr>
              <a:t>Inner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126148A-3992-2048-89E5-76A51981EB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87E38B67-5DD8-4D02-C5EF-D4894C89B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7423DCF-16C4-A93B-5D3B-5C6199875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7766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Às vezes, </a:t>
            </a:r>
            <a:r>
              <a:rPr lang="pt-BR" sz="2400" dirty="0" err="1"/>
              <a:t>Neo</a:t>
            </a:r>
            <a:r>
              <a:rPr lang="pt-BR" sz="2400" dirty="0"/>
              <a:t>, você precisa olhar de um ponto de vista específico. O LEFT JOIN te ajuda a ver isso.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A Perspectiva de um Lado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 err="1">
                <a:latin typeface="Impact" panose="020B0806030902050204" pitchFamily="34" charset="0"/>
              </a:rPr>
              <a:t>Left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88DCFE11-0745-F329-E06B-187B570A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A8F6038-5BF2-11C6-CD06-55F5FC5E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1913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Você vê todos os usuários, mesmo que não tenham ordens. É a visão do lado dos usuários.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A Perspectiva do Usuário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 err="1">
                <a:latin typeface="Impact" panose="020B0806030902050204" pitchFamily="34" charset="0"/>
              </a:rPr>
              <a:t>Left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5659160-4445-FF3A-C8E8-BC1BC622B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7381"/>
            <a:ext cx="6858000" cy="1764792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A66D7B83-F08C-5439-8152-94EFABA93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03D87814-9DD7-CBE8-D9B7-9D0B9C735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47301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Aqui, você encontra aqueles sem ordens, os solitários na Matrix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Descobrindo os Solitários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 err="1">
                <a:latin typeface="Impact" panose="020B0806030902050204" pitchFamily="34" charset="0"/>
              </a:rPr>
              <a:t>Left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CC12F69-F064-9B01-3A04-8C2C9B01FE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0751B180-9BBC-6226-5B31-1740C2E4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35F4A2B-3F6C-0D5B-EC22-4D81A457E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3258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1908233"/>
            <a:ext cx="5888182" cy="6109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300" dirty="0"/>
              <a:t>Bem-vindo, </a:t>
            </a:r>
            <a:r>
              <a:rPr lang="pt-BR" sz="2300" dirty="0" err="1"/>
              <a:t>Neo</a:t>
            </a:r>
            <a:r>
              <a:rPr lang="pt-BR" sz="2300" dirty="0"/>
              <a:t>. Você está prestes a embarcar em uma jornada pelo vasto e complexo mundo dos bancos de dados, onde as linhas de código são as chaves para desvendar a realidade oculta. Neste </a:t>
            </a:r>
            <a:r>
              <a:rPr lang="pt-BR" sz="2300" dirty="0" err="1"/>
              <a:t>eBook</a:t>
            </a:r>
            <a:r>
              <a:rPr lang="pt-BR" sz="2300" dirty="0"/>
              <a:t>, vou guiá-lo através dos fundamentos do SQL ANSI, o idioma que permite manipular e explorar os dados da Matrix. Imagine que cada tabela é um universo próprio, cheio de informações que podem ser acessadas, modificadas e combinadas de inúmeras maneiras. Cada comando SQL que você aprender será uma nova habilidade, um novo poder para manipular a Matrix dos dados. Vamos começar com consultas simples, avançar pelos diferentes tipos de </a:t>
            </a:r>
            <a:r>
              <a:rPr lang="pt-BR" sz="2300" dirty="0" err="1"/>
              <a:t>JOINs</a:t>
            </a:r>
            <a:r>
              <a:rPr lang="pt-BR" sz="2300" dirty="0"/>
              <a:t> e, finalmente, dominar as funções agregadoras e os comandos CRUD. 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8045" y="1151903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Desperte para a Matrix do SQL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277542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Introdução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o Componente">
            <a:extLst>
              <a:ext uri="{FF2B5EF4-FFF2-40B4-BE49-F238E27FC236}">
                <a16:creationId xmlns:a16="http://schemas.microsoft.com/office/drawing/2014/main" id="{55584B15-188F-5378-4A50-CCD7C10C9098}"/>
              </a:ext>
            </a:extLst>
          </p:cNvPr>
          <p:cNvSpPr txBox="1"/>
          <p:nvPr/>
        </p:nvSpPr>
        <p:spPr>
          <a:xfrm>
            <a:off x="418045" y="9037630"/>
            <a:ext cx="5888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b="1" i="0" u="none" strike="noStrike" kern="1200" baseline="0" dirty="0">
                <a:solidFill>
                  <a:srgbClr val="000000"/>
                </a:solidFill>
                <a:latin typeface="Impact" panose="020B0806030902050204" pitchFamily="34" charset="0"/>
              </a:rPr>
              <a:t>contínua</a:t>
            </a:r>
            <a:r>
              <a:rPr lang="pt-BR" sz="1800" b="1" i="0" u="none" strike="noStrike" kern="1200" baseline="0" dirty="0">
                <a:solidFill>
                  <a:srgbClr val="000000"/>
                </a:solidFill>
                <a:latin typeface="Impact" panose="020B0806030902050204" pitchFamily="34" charset="0"/>
              </a:rPr>
              <a:t> . . .</a:t>
            </a:r>
            <a:endParaRPr lang="pt-BR" sz="2400" dirty="0"/>
          </a:p>
        </p:txBody>
      </p:sp>
      <p:sp>
        <p:nvSpPr>
          <p:cNvPr id="9" name="Faixa">
            <a:extLst>
              <a:ext uri="{FF2B5EF4-FFF2-40B4-BE49-F238E27FC236}">
                <a16:creationId xmlns:a16="http://schemas.microsoft.com/office/drawing/2014/main" id="{16422D60-A918-7B00-0C9B-07E41CA6CCF3}"/>
              </a:ext>
            </a:extLst>
          </p:cNvPr>
          <p:cNvSpPr/>
          <p:nvPr/>
        </p:nvSpPr>
        <p:spPr>
          <a:xfrm>
            <a:off x="318654" y="8910406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D19F567-63F0-BF74-9013-4FD87E0F6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566" y="7718577"/>
            <a:ext cx="1238139" cy="1079021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12C27649-4BDC-38EA-BAFD-BB6716FA7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EB2501A-F27E-098A-0CE3-F483E18C0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36433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Com este comando, você substitui valores nulos para obter uma visão mais rica.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Enriquecendo a Visão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 err="1">
                <a:latin typeface="Impact" panose="020B0806030902050204" pitchFamily="34" charset="0"/>
              </a:rPr>
              <a:t>Left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244219A-93DB-9E28-695B-D0F89CCF78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478B4DD-CDAD-8CC9-20ED-6E06D8FBC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BDBC6862-97E9-46A0-3A57-C0A85B3C6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13018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 Principal">
            <a:extLst>
              <a:ext uri="{FF2B5EF4-FFF2-40B4-BE49-F238E27FC236}">
                <a16:creationId xmlns:a16="http://schemas.microsoft.com/office/drawing/2014/main" id="{D08DA494-778D-E022-30FE-F1E49812A1BC}"/>
              </a:ext>
            </a:extLst>
          </p:cNvPr>
          <p:cNvSpPr/>
          <p:nvPr/>
        </p:nvSpPr>
        <p:spPr>
          <a:xfrm>
            <a:off x="0" y="0"/>
            <a:ext cx="6858000" cy="990599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">
            <a:extLst>
              <a:ext uri="{FF2B5EF4-FFF2-40B4-BE49-F238E27FC236}">
                <a16:creationId xmlns:a16="http://schemas.microsoft.com/office/drawing/2014/main" id="{8B86C68E-EC0B-542B-1FBC-176243447B81}"/>
              </a:ext>
            </a:extLst>
          </p:cNvPr>
          <p:cNvSpPr txBox="1"/>
          <p:nvPr/>
        </p:nvSpPr>
        <p:spPr>
          <a:xfrm>
            <a:off x="277091" y="4838039"/>
            <a:ext cx="63038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ln>
                  <a:solidFill>
                    <a:schemeClr val="bg1"/>
                  </a:solidFill>
                </a:ln>
                <a:solidFill>
                  <a:srgbClr val="4BB152"/>
                </a:solidFill>
                <a:latin typeface="Impact" panose="020B0806030902050204" pitchFamily="34" charset="0"/>
              </a:rPr>
              <a:t>Agrupando a Matrix</a:t>
            </a:r>
          </a:p>
        </p:txBody>
      </p:sp>
      <p:sp>
        <p:nvSpPr>
          <p:cNvPr id="5" name="Faixa">
            <a:extLst>
              <a:ext uri="{FF2B5EF4-FFF2-40B4-BE49-F238E27FC236}">
                <a16:creationId xmlns:a16="http://schemas.microsoft.com/office/drawing/2014/main" id="{7AF0CBDB-3297-4E28-B943-A9C17C2EE325}"/>
              </a:ext>
            </a:extLst>
          </p:cNvPr>
          <p:cNvSpPr/>
          <p:nvPr/>
        </p:nvSpPr>
        <p:spPr>
          <a:xfrm>
            <a:off x="290945" y="8096987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Numero Capitulo">
            <a:extLst>
              <a:ext uri="{FF2B5EF4-FFF2-40B4-BE49-F238E27FC236}">
                <a16:creationId xmlns:a16="http://schemas.microsoft.com/office/drawing/2014/main" id="{681903C7-F761-3118-0425-39901355A5B1}"/>
              </a:ext>
            </a:extLst>
          </p:cNvPr>
          <p:cNvSpPr txBox="1"/>
          <p:nvPr/>
        </p:nvSpPr>
        <p:spPr>
          <a:xfrm>
            <a:off x="0" y="586973"/>
            <a:ext cx="63038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0" b="1" dirty="0">
                <a:ln>
                  <a:solidFill>
                    <a:srgbClr val="4BB152"/>
                  </a:solidFill>
                </a:ln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646477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err="1"/>
              <a:t>Neo</a:t>
            </a:r>
            <a:r>
              <a:rPr lang="pt-BR" sz="2400" dirty="0"/>
              <a:t> e Trinity, para ver o quadro completo, vocês precisam agrupar e resumir.</a:t>
            </a:r>
          </a:p>
          <a:p>
            <a:pPr algn="just"/>
            <a:r>
              <a:rPr lang="pt-BR" sz="2400" dirty="0"/>
              <a:t>Vejamos: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A Coesão dos Dados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Funções Agregadoras 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7BA369D-A69C-C83D-A4CA-366181A8A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480B61F-186A-55E3-B253-BD168F7A5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54312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Você conta todos os usuários na Matrix.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Contando Elementos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Funções Agregadoras 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49D90B7-98E4-AA5F-37B3-1BE552CD45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103BEB5-A87B-5B3E-6BF1-2A73C153A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448AD097-DE4A-A2B8-6762-F820B4AC9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450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Aqui, você vê quanto cada usuário gastou, resumindo os dados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Somando Valores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Funções Agregadoras 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2408D5D-1914-E2BC-E737-CCEC5B563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86C0FBE3-2505-33D7-4D56-40D50F3F7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8242D22-1BBB-E6AC-7D97-568FA6605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22082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Você calcula a idade média dos usuários, vendo a tendência da Matrix.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Calculando Médias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Funções Agregadoras 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ADCECD7-3420-9004-1DD7-4724E4274B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BDADAA76-CDF6-7827-8226-A7B7CE09D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DD5F31F-7EFD-2552-956C-E955EE8EF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48847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 Principal">
            <a:extLst>
              <a:ext uri="{FF2B5EF4-FFF2-40B4-BE49-F238E27FC236}">
                <a16:creationId xmlns:a16="http://schemas.microsoft.com/office/drawing/2014/main" id="{D08DA494-778D-E022-30FE-F1E49812A1BC}"/>
              </a:ext>
            </a:extLst>
          </p:cNvPr>
          <p:cNvSpPr/>
          <p:nvPr/>
        </p:nvSpPr>
        <p:spPr>
          <a:xfrm>
            <a:off x="0" y="0"/>
            <a:ext cx="6858000" cy="990599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">
            <a:extLst>
              <a:ext uri="{FF2B5EF4-FFF2-40B4-BE49-F238E27FC236}">
                <a16:creationId xmlns:a16="http://schemas.microsoft.com/office/drawing/2014/main" id="{8B86C68E-EC0B-542B-1FBC-176243447B81}"/>
              </a:ext>
            </a:extLst>
          </p:cNvPr>
          <p:cNvSpPr txBox="1"/>
          <p:nvPr/>
        </p:nvSpPr>
        <p:spPr>
          <a:xfrm>
            <a:off x="277091" y="4838039"/>
            <a:ext cx="6303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ln>
                  <a:solidFill>
                    <a:schemeClr val="bg1"/>
                  </a:solidFill>
                </a:ln>
                <a:solidFill>
                  <a:srgbClr val="4BB152"/>
                </a:solidFill>
                <a:latin typeface="Impact" panose="020B0806030902050204" pitchFamily="34" charset="0"/>
              </a:rPr>
              <a:t>Domine o CRUD na Matrix</a:t>
            </a:r>
          </a:p>
        </p:txBody>
      </p:sp>
      <p:sp>
        <p:nvSpPr>
          <p:cNvPr id="5" name="Faixa">
            <a:extLst>
              <a:ext uri="{FF2B5EF4-FFF2-40B4-BE49-F238E27FC236}">
                <a16:creationId xmlns:a16="http://schemas.microsoft.com/office/drawing/2014/main" id="{7AF0CBDB-3297-4E28-B943-A9C17C2EE325}"/>
              </a:ext>
            </a:extLst>
          </p:cNvPr>
          <p:cNvSpPr/>
          <p:nvPr/>
        </p:nvSpPr>
        <p:spPr>
          <a:xfrm>
            <a:off x="290945" y="8096987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Numero Capitulo">
            <a:extLst>
              <a:ext uri="{FF2B5EF4-FFF2-40B4-BE49-F238E27FC236}">
                <a16:creationId xmlns:a16="http://schemas.microsoft.com/office/drawing/2014/main" id="{681903C7-F761-3118-0425-39901355A5B1}"/>
              </a:ext>
            </a:extLst>
          </p:cNvPr>
          <p:cNvSpPr txBox="1"/>
          <p:nvPr/>
        </p:nvSpPr>
        <p:spPr>
          <a:xfrm>
            <a:off x="0" y="586973"/>
            <a:ext cx="63038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0" b="1" dirty="0">
                <a:ln>
                  <a:solidFill>
                    <a:srgbClr val="4BB152"/>
                  </a:solidFill>
                </a:ln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2612479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err="1"/>
              <a:t>Neo</a:t>
            </a:r>
            <a:r>
              <a:rPr lang="pt-BR" sz="2400" dirty="0"/>
              <a:t>, para dominar a Matrix, você deve saber criar, ler, atualizar e deletar.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Visão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Impact" panose="020B0806030902050204" pitchFamily="34" charset="0"/>
              </a:rPr>
              <a:t>Introdução aos Comandos CRUD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B5762B35-CC9D-BCAD-1113-6B247F282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CDAEE5D-FEF5-89FB-E5C7-0F9939DC6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293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Você cria uma nova tabela, estabelecendo a base da realidade.  Comando DDL.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CREATE: Criando a Realidade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Impact" panose="020B0806030902050204" pitchFamily="34" charset="0"/>
              </a:rPr>
              <a:t>Introdução aos Comandos CRUD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A3EA9B2-C037-5E7B-E95E-654128C6BB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0DAFEAD-666A-48D2-D81E-B4D839FDE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1D278C83-6093-F061-22AD-FB6CB38B7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27008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Com este comando, você insere novos dados, dando vida à tabela. Comando DML.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INSERT: Inserindo Vida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Impact" panose="020B0806030902050204" pitchFamily="34" charset="0"/>
              </a:rPr>
              <a:t>Introdução aos Comandos CRUD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BE0F541-3C9F-F1E3-26C6-67E8FCAEF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CAB1203F-C445-D6C3-FE84-E328AEB4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8F94C9EA-88A9-716C-0F89-DF8822FB4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605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1444290"/>
            <a:ext cx="5888182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200" dirty="0"/>
              <a:t>Neste caminho, você será desafiado a enxergar além das linhas de código, a entender como os dados se conectam e a ver o mundo digital de uma nova maneira. Prepare-se para uma viagem intensa e reveladora. A verdade está lá fora, e só você pode descobri-la. </a:t>
            </a:r>
          </a:p>
          <a:p>
            <a:pPr algn="just"/>
            <a:endParaRPr lang="pt-BR" sz="2200" dirty="0"/>
          </a:p>
          <a:p>
            <a:pPr algn="just"/>
            <a:r>
              <a:rPr lang="pt-BR" sz="2200" dirty="0"/>
              <a:t>Lembre-se, </a:t>
            </a:r>
            <a:r>
              <a:rPr lang="pt-BR" sz="2200" dirty="0" err="1"/>
              <a:t>Neo</a:t>
            </a:r>
            <a:r>
              <a:rPr lang="pt-BR" sz="2200" dirty="0"/>
              <a:t>, esta é apenas a porta de entrada. A prática e o estudo contínuo serão essenciais para se tornar um mestre no SQL. Mas não se preocupe, eu estarei ao seu lado, guiando cada passo. Está pronto para começar? Então, tome a pílula vermelha e vamos mergulhar na Matrix do SQL.</a:t>
            </a:r>
          </a:p>
          <a:p>
            <a:pPr algn="just"/>
            <a:endParaRPr lang="pt-BR" sz="2200" dirty="0"/>
          </a:p>
          <a:p>
            <a:pPr algn="just"/>
            <a:r>
              <a:rPr lang="pt-BR" sz="2200" b="1" dirty="0"/>
              <a:t>Aviso</a:t>
            </a:r>
            <a:r>
              <a:rPr lang="pt-BR" sz="2200" dirty="0"/>
              <a:t>: Este conteúdo é ilustrativo e criado com uma IA Generativa. Use-o como ponto de partida, mas sempre verifique e valide suas implementações no mundo real.</a:t>
            </a:r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277542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Introdução 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Faixa">
            <a:extLst>
              <a:ext uri="{FF2B5EF4-FFF2-40B4-BE49-F238E27FC236}">
                <a16:creationId xmlns:a16="http://schemas.microsoft.com/office/drawing/2014/main" id="{BE0E5811-B908-E76D-06AB-9838C0DD7692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87359C1-E803-9A0B-DF77-A52C880B2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145" y="8022027"/>
            <a:ext cx="1162982" cy="1013522"/>
          </a:xfrm>
          <a:prstGeom prst="rect">
            <a:avLst/>
          </a:prstGeom>
        </p:spPr>
      </p:pic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3ED7DD2-9390-3984-336E-FDB00AF91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FC0A2EF9-02FB-7042-101E-E830A7CB8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30500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Você atualiza os dados, refletindo as mudanças no tempo. Comando DML.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UPDATE: Atualizando a Realidade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Impact" panose="020B0806030902050204" pitchFamily="34" charset="0"/>
              </a:rPr>
              <a:t>Introdução aos Comandos CRUD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A53387A-F643-CDEB-0418-62BB2E5E8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F922AAC6-A5D3-E2DB-7544-C4D0F51E4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C541C272-FC5D-3465-03DC-D445E4245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03931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519545" y="7997231"/>
            <a:ext cx="58881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 err="1"/>
              <a:t>Neo</a:t>
            </a:r>
            <a:r>
              <a:rPr lang="pt-BR" sz="2000" dirty="0"/>
              <a:t>, cada comando é uma ferramenta. Use-as com sabedoria e você controlará a Matrix dos dados. Agora, vá e comece sua jornada.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DELETE: Eliminando Elementos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Impact" panose="020B0806030902050204" pitchFamily="34" charset="0"/>
              </a:rPr>
              <a:t>Introdução aos Comandos CRUD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6909CCC-E670-7037-A6D2-88D87C1E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6CA9ED3-E7CD-4DFE-D632-69CD234CB3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0604"/>
            <a:ext cx="6858000" cy="1764792"/>
          </a:xfrm>
          <a:prstGeom prst="rect">
            <a:avLst/>
          </a:prstGeom>
        </p:spPr>
      </p:pic>
      <p:sp>
        <p:nvSpPr>
          <p:cNvPr id="12" name="Texto Componente">
            <a:extLst>
              <a:ext uri="{FF2B5EF4-FFF2-40B4-BE49-F238E27FC236}">
                <a16:creationId xmlns:a16="http://schemas.microsoft.com/office/drawing/2014/main" id="{4E25C02D-B9B6-1453-12FD-17DEF3359ADC}"/>
              </a:ext>
            </a:extLst>
          </p:cNvPr>
          <p:cNvSpPr txBox="1"/>
          <p:nvPr/>
        </p:nvSpPr>
        <p:spPr>
          <a:xfrm>
            <a:off x="570445" y="2722107"/>
            <a:ext cx="5888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Por fim, você remove dados, limpando a Matrix. Comando DML.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323A14C8-E1AC-78D3-F8D9-E6145F6F8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9007468-A28C-CD17-9B92-59941944E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44803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 Principal">
            <a:extLst>
              <a:ext uri="{FF2B5EF4-FFF2-40B4-BE49-F238E27FC236}">
                <a16:creationId xmlns:a16="http://schemas.microsoft.com/office/drawing/2014/main" id="{D08DA494-778D-E022-30FE-F1E49812A1BC}"/>
              </a:ext>
            </a:extLst>
          </p:cNvPr>
          <p:cNvSpPr/>
          <p:nvPr/>
        </p:nvSpPr>
        <p:spPr>
          <a:xfrm>
            <a:off x="0" y="0"/>
            <a:ext cx="6858000" cy="990599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">
            <a:extLst>
              <a:ext uri="{FF2B5EF4-FFF2-40B4-BE49-F238E27FC236}">
                <a16:creationId xmlns:a16="http://schemas.microsoft.com/office/drawing/2014/main" id="{8B86C68E-EC0B-542B-1FBC-176243447B81}"/>
              </a:ext>
            </a:extLst>
          </p:cNvPr>
          <p:cNvSpPr txBox="1"/>
          <p:nvPr/>
        </p:nvSpPr>
        <p:spPr>
          <a:xfrm>
            <a:off x="277091" y="4838039"/>
            <a:ext cx="63038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ln>
                  <a:solidFill>
                    <a:schemeClr val="bg1"/>
                  </a:solidFill>
                </a:ln>
                <a:solidFill>
                  <a:srgbClr val="4BB152"/>
                </a:solidFill>
                <a:latin typeface="Impact" panose="020B0806030902050204" pitchFamily="34" charset="0"/>
              </a:rPr>
              <a:t>Conclusão</a:t>
            </a:r>
          </a:p>
        </p:txBody>
      </p:sp>
      <p:sp>
        <p:nvSpPr>
          <p:cNvPr id="5" name="Faixa">
            <a:extLst>
              <a:ext uri="{FF2B5EF4-FFF2-40B4-BE49-F238E27FC236}">
                <a16:creationId xmlns:a16="http://schemas.microsoft.com/office/drawing/2014/main" id="{7AF0CBDB-3297-4E28-B943-A9C17C2EE325}"/>
              </a:ext>
            </a:extLst>
          </p:cNvPr>
          <p:cNvSpPr/>
          <p:nvPr/>
        </p:nvSpPr>
        <p:spPr>
          <a:xfrm>
            <a:off x="290945" y="8096987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Numero Capitulo">
            <a:extLst>
              <a:ext uri="{FF2B5EF4-FFF2-40B4-BE49-F238E27FC236}">
                <a16:creationId xmlns:a16="http://schemas.microsoft.com/office/drawing/2014/main" id="{681903C7-F761-3118-0425-39901355A5B1}"/>
              </a:ext>
            </a:extLst>
          </p:cNvPr>
          <p:cNvSpPr txBox="1"/>
          <p:nvPr/>
        </p:nvSpPr>
        <p:spPr>
          <a:xfrm>
            <a:off x="0" y="586973"/>
            <a:ext cx="63038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0" b="1" dirty="0">
                <a:ln>
                  <a:solidFill>
                    <a:srgbClr val="4BB152"/>
                  </a:solidFill>
                </a:ln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9061930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err="1"/>
              <a:t>Neo</a:t>
            </a:r>
            <a:r>
              <a:rPr lang="pt-BR" sz="2400" dirty="0"/>
              <a:t>, você percorreu um longo caminho na compreensão dos comandos SQL, mergulhando profundamente nos dados da Matrix. Mas lembre-se, tudo o que você aprendeu aqui é uma representação simplificada para facilitar a compreensão e o aprendizado. A verdadeira complexidade da Matrix, ou do mundo real dos bancos de dados, é muito maior e muitas vezes mais desafiadora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Enriquecendo a Visão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Impact" panose="020B0806030902050204" pitchFamily="34" charset="0"/>
              </a:rPr>
              <a:t>Desperte para a Verdade da IA Generativa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B3E0375-3930-3601-CF13-7D0F72D33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BE8475F-1E44-3A29-14DB-15AF78734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B522DC15-D668-0F90-17D9-B0EEDF155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72604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Este conteúdo é meramente ilustrativo, criado para fins educacionais utilizando uma IA Generativa. A IA Generativa, como eu, utiliza dados e padrões para criar conteúdos novos, mas não substitui a necessidade de compreensão detalhada e experiência prática no uso de SQL e gerenciamento de bancos de dados.</a:t>
            </a:r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Importante Saber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B3E0375-3930-3601-CF13-7D0F72D33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117C99F-9414-FF33-DCD8-E53C5A984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11146FE-D98B-FB3A-82FC-45D3C0F6C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13367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1. </a:t>
            </a:r>
            <a:r>
              <a:rPr lang="pt-BR" b="1" dirty="0"/>
              <a:t>Exatidão dos Dados</a:t>
            </a:r>
            <a:r>
              <a:rPr lang="pt-BR" dirty="0"/>
              <a:t>: Embora os exemplos fornecidos sejam funcionais e educativos, eles podem não cobrir todos os cenários possíveis encontrados em ambientes de produção. Cada banco de dados e cada conjunto de dados pode ter suas particularidades.</a:t>
            </a:r>
          </a:p>
          <a:p>
            <a:pPr algn="just"/>
            <a:r>
              <a:rPr lang="pt-BR" dirty="0"/>
              <a:t>2. </a:t>
            </a:r>
            <a:r>
              <a:rPr lang="pt-BR" b="1" dirty="0"/>
              <a:t>Segurança e Práticas</a:t>
            </a:r>
            <a:r>
              <a:rPr lang="pt-BR" dirty="0"/>
              <a:t>: A segurança dos dados e as melhores práticas de desenvolvimento não são totalmente abordadas aqui. No mundo real, considerações como segurança, otimização de consultas e conformidade com regulamentos de proteção de dados são cruciais.</a:t>
            </a:r>
          </a:p>
          <a:p>
            <a:pPr algn="just"/>
            <a:r>
              <a:rPr lang="pt-BR" dirty="0"/>
              <a:t>3. </a:t>
            </a:r>
            <a:r>
              <a:rPr lang="pt-BR" b="1" dirty="0"/>
              <a:t>Validação e Testes</a:t>
            </a:r>
            <a:r>
              <a:rPr lang="pt-BR" dirty="0"/>
              <a:t>: Antes de aplicar qualquer comando SQL aprendido aqui em um ambiente real, é essencial validar e testar rigorosamente em um ambiente seguro, para evitar perda de dados ou corrupção de informações.</a:t>
            </a:r>
          </a:p>
          <a:p>
            <a:pPr algn="just"/>
            <a:r>
              <a:rPr lang="pt-BR" dirty="0"/>
              <a:t>4. </a:t>
            </a:r>
            <a:r>
              <a:rPr lang="pt-BR" b="1" dirty="0"/>
              <a:t>Atualizações e Variações</a:t>
            </a:r>
            <a:r>
              <a:rPr lang="pt-BR" dirty="0"/>
              <a:t>: As tecnologias de banco de dados evoluem constantemente. As técnicas e comandos apresentados podem sofrer variações ou atualizações, portanto, mantenha-se sempre atualizado com a documentação oficial e as melhores práticas da indústria.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err="1"/>
              <a:t>Disclaimers</a:t>
            </a:r>
            <a:r>
              <a:rPr lang="pt-BR" sz="3200" dirty="0"/>
              <a:t> Essenciais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Importante Saber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B3E0375-3930-3601-CF13-7D0F72D33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908" y="8005418"/>
            <a:ext cx="1150456" cy="1002606"/>
          </a:xfrm>
          <a:prstGeom prst="rect">
            <a:avLst/>
          </a:prstGeo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6E676C3-58B4-EAE7-6F93-1FA651830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FF045E9B-B3EE-5551-F04E-240828F88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77171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84909" y="1141740"/>
            <a:ext cx="5888182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Assim como na Matrix, você deve questionar e explorar além do que é mostrado aqui. A prática, o estudo contínuo e a experimentação são as chaves para dominar verdadeiramente o SQL e os bancos de dados. Utilize este conhecimento como um ponto de partida, mas nunca pare de aprender e se aprimorar.</a:t>
            </a:r>
          </a:p>
          <a:p>
            <a:pPr algn="just"/>
            <a:endParaRPr lang="pt-BR" sz="2400" dirty="0"/>
          </a:p>
          <a:p>
            <a:pPr algn="just"/>
            <a:r>
              <a:rPr lang="pt-BR" sz="2400" dirty="0"/>
              <a:t>E lembre-se, </a:t>
            </a:r>
            <a:r>
              <a:rPr lang="pt-BR" sz="2400" dirty="0" err="1"/>
              <a:t>Neo</a:t>
            </a:r>
            <a:r>
              <a:rPr lang="pt-BR" sz="2400" dirty="0"/>
              <a:t>, a verdade é que o aprendizado nunca termina. Continue explorando, continue questionando e, acima de tudo, continue codificando. A Matrix dos dados está esperando por você.</a:t>
            </a:r>
          </a:p>
          <a:p>
            <a:pPr algn="just"/>
            <a:endParaRPr lang="pt-BR" sz="2400" dirty="0"/>
          </a:p>
          <a:p>
            <a:pPr algn="just"/>
            <a:r>
              <a:rPr lang="pt-BR" sz="2400" dirty="0"/>
              <a:t>Este conteúdo foi gerado por uma IA Generativa e é apenas para fins educativos. Para aplicações reais e produção, consulte profissionais qualificados e fontes oficiais.</a:t>
            </a:r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Desperte para o Mundo Real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Faixa">
            <a:extLst>
              <a:ext uri="{FF2B5EF4-FFF2-40B4-BE49-F238E27FC236}">
                <a16:creationId xmlns:a16="http://schemas.microsoft.com/office/drawing/2014/main" id="{0E274798-20C1-5547-7DE7-B76B5ED710B5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B3E0375-3930-3601-CF13-7D0F72D33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760" y="8151171"/>
            <a:ext cx="960479" cy="837044"/>
          </a:xfrm>
          <a:prstGeom prst="rect">
            <a:avLst/>
          </a:prstGeo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3EF9488-2368-2C10-E6AA-FBA72E6E0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2CD3375-501A-51F1-82D2-26685181E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1222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 Principal">
            <a:extLst>
              <a:ext uri="{FF2B5EF4-FFF2-40B4-BE49-F238E27FC236}">
                <a16:creationId xmlns:a16="http://schemas.microsoft.com/office/drawing/2014/main" id="{D08DA494-778D-E022-30FE-F1E49812A1BC}"/>
              </a:ext>
            </a:extLst>
          </p:cNvPr>
          <p:cNvSpPr/>
          <p:nvPr/>
        </p:nvSpPr>
        <p:spPr>
          <a:xfrm>
            <a:off x="0" y="0"/>
            <a:ext cx="6858000" cy="990599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">
            <a:extLst>
              <a:ext uri="{FF2B5EF4-FFF2-40B4-BE49-F238E27FC236}">
                <a16:creationId xmlns:a16="http://schemas.microsoft.com/office/drawing/2014/main" id="{8B86C68E-EC0B-542B-1FBC-176243447B81}"/>
              </a:ext>
            </a:extLst>
          </p:cNvPr>
          <p:cNvSpPr txBox="1"/>
          <p:nvPr/>
        </p:nvSpPr>
        <p:spPr>
          <a:xfrm>
            <a:off x="277091" y="4838039"/>
            <a:ext cx="630381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ln>
                  <a:solidFill>
                    <a:schemeClr val="bg1"/>
                  </a:solidFill>
                </a:ln>
                <a:solidFill>
                  <a:srgbClr val="4BB152"/>
                </a:solidFill>
                <a:latin typeface="Impact" panose="020B0806030902050204" pitchFamily="34" charset="0"/>
              </a:rPr>
              <a:t>Desvendando a Simplicidade das Consultas SQL  na  Matrix</a:t>
            </a:r>
          </a:p>
        </p:txBody>
      </p:sp>
      <p:sp>
        <p:nvSpPr>
          <p:cNvPr id="5" name="Faixa">
            <a:extLst>
              <a:ext uri="{FF2B5EF4-FFF2-40B4-BE49-F238E27FC236}">
                <a16:creationId xmlns:a16="http://schemas.microsoft.com/office/drawing/2014/main" id="{7AF0CBDB-3297-4E28-B943-A9C17C2EE325}"/>
              </a:ext>
            </a:extLst>
          </p:cNvPr>
          <p:cNvSpPr/>
          <p:nvPr/>
        </p:nvSpPr>
        <p:spPr>
          <a:xfrm>
            <a:off x="290945" y="8096987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Numero Capitulo">
            <a:extLst>
              <a:ext uri="{FF2B5EF4-FFF2-40B4-BE49-F238E27FC236}">
                <a16:creationId xmlns:a16="http://schemas.microsoft.com/office/drawing/2014/main" id="{681903C7-F761-3118-0425-39901355A5B1}"/>
              </a:ext>
            </a:extLst>
          </p:cNvPr>
          <p:cNvSpPr txBox="1"/>
          <p:nvPr/>
        </p:nvSpPr>
        <p:spPr>
          <a:xfrm>
            <a:off x="0" y="586973"/>
            <a:ext cx="63038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0" b="1" dirty="0">
                <a:ln>
                  <a:solidFill>
                    <a:srgbClr val="4BB152"/>
                  </a:solidFill>
                </a:ln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731157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err="1"/>
              <a:t>Neo</a:t>
            </a:r>
            <a:r>
              <a:rPr lang="pt-BR" sz="2400" dirty="0"/>
              <a:t>, antes de mais nada, você deve aprender a consultar o banco de dados. Veja, cada consulta simples começa com um SELECT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Consultas Simples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A Jornada Começa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exto Componente">
            <a:extLst>
              <a:ext uri="{FF2B5EF4-FFF2-40B4-BE49-F238E27FC236}">
                <a16:creationId xmlns:a16="http://schemas.microsoft.com/office/drawing/2014/main" id="{21592B45-8F70-3D78-FBED-6243ADEA30B9}"/>
              </a:ext>
            </a:extLst>
          </p:cNvPr>
          <p:cNvSpPr txBox="1"/>
          <p:nvPr/>
        </p:nvSpPr>
        <p:spPr>
          <a:xfrm>
            <a:off x="484909" y="4032975"/>
            <a:ext cx="58881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 Simplicidade do SELECT</a:t>
            </a:r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283F555-3757-5404-F34D-03BA8538C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84650"/>
            <a:ext cx="6858000" cy="2960978"/>
          </a:xfrm>
          <a:prstGeom prst="rect">
            <a:avLst/>
          </a:prstGeom>
        </p:spPr>
      </p:pic>
      <p:sp>
        <p:nvSpPr>
          <p:cNvPr id="10" name="Faixa">
            <a:extLst>
              <a:ext uri="{FF2B5EF4-FFF2-40B4-BE49-F238E27FC236}">
                <a16:creationId xmlns:a16="http://schemas.microsoft.com/office/drawing/2014/main" id="{777EAF27-33E4-C19D-9657-2DF8237C0336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FAEE6C7F-23AF-CDDD-1ED5-F0F0E2135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579" y="8147791"/>
            <a:ext cx="962114" cy="838469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6102569-9F4E-CA38-6646-A3D7027BC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73161C90-7C8A-762F-DFA5-A6C4CCA6B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5186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Filtrando a Realidade</a:t>
            </a:r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A Jornada Começa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exto Componente">
            <a:extLst>
              <a:ext uri="{FF2B5EF4-FFF2-40B4-BE49-F238E27FC236}">
                <a16:creationId xmlns:a16="http://schemas.microsoft.com/office/drawing/2014/main" id="{21592B45-8F70-3D78-FBED-6243ADEA30B9}"/>
              </a:ext>
            </a:extLst>
          </p:cNvPr>
          <p:cNvSpPr txBox="1"/>
          <p:nvPr/>
        </p:nvSpPr>
        <p:spPr>
          <a:xfrm>
            <a:off x="418045" y="2569707"/>
            <a:ext cx="58881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Imagine, </a:t>
            </a:r>
            <a:r>
              <a:rPr lang="pt-BR" sz="2400" dirty="0" err="1"/>
              <a:t>Neo</a:t>
            </a:r>
            <a:r>
              <a:rPr lang="pt-BR" sz="2400" dirty="0"/>
              <a:t>, a tabela "</a:t>
            </a:r>
            <a:r>
              <a:rPr lang="pt-BR" sz="2400" dirty="0" err="1"/>
              <a:t>usuarios</a:t>
            </a:r>
            <a:r>
              <a:rPr lang="pt-BR" sz="2400" dirty="0"/>
              <a:t>" como um aglomerado de informações. Com este comando, você extrai apenas as colunas "nome" e "idade"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9C3C37C-BA68-578C-6E14-6DDDFF5B0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46" y="4863298"/>
            <a:ext cx="6858000" cy="3005059"/>
          </a:xfrm>
          <a:prstGeom prst="rect">
            <a:avLst/>
          </a:prstGeom>
        </p:spPr>
      </p:pic>
      <p:sp>
        <p:nvSpPr>
          <p:cNvPr id="10" name="Faixa">
            <a:extLst>
              <a:ext uri="{FF2B5EF4-FFF2-40B4-BE49-F238E27FC236}">
                <a16:creationId xmlns:a16="http://schemas.microsoft.com/office/drawing/2014/main" id="{06A87A77-B545-405D-4275-066BE838D2AD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9B244818-67DB-68BE-0738-F8A362D34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564" y="8066892"/>
            <a:ext cx="1000144" cy="871611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F050BF81-F9D3-DC85-A7EA-4D433FEEE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BB2F4B6-3FD2-9CE0-3042-DC73DC1CE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1183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456972"/>
            <a:ext cx="58881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Agora, você está buscando apenas aqueles que têm mais de 30 anos. Como se estivesse procurando aqueles que já passaram da infância na Matrix.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Ordenando o Caos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A Jornada Começa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6CFDAD3-6566-E8B7-4BFC-375F02F8F2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46" y="4263272"/>
            <a:ext cx="6858000" cy="2750580"/>
          </a:xfrm>
          <a:prstGeom prst="rect">
            <a:avLst/>
          </a:prstGeom>
        </p:spPr>
      </p:pic>
      <p:sp>
        <p:nvSpPr>
          <p:cNvPr id="9" name="Texto Componente">
            <a:extLst>
              <a:ext uri="{FF2B5EF4-FFF2-40B4-BE49-F238E27FC236}">
                <a16:creationId xmlns:a16="http://schemas.microsoft.com/office/drawing/2014/main" id="{25C716C8-8CB8-D548-34B9-38453136BCC2}"/>
              </a:ext>
            </a:extLst>
          </p:cNvPr>
          <p:cNvSpPr txBox="1"/>
          <p:nvPr/>
        </p:nvSpPr>
        <p:spPr>
          <a:xfrm>
            <a:off x="484909" y="7354131"/>
            <a:ext cx="58881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/>
              <a:t>Ordenar é crucial, </a:t>
            </a:r>
            <a:r>
              <a:rPr lang="pt-BR" sz="2000" dirty="0" err="1"/>
              <a:t>Neo</a:t>
            </a:r>
            <a:r>
              <a:rPr lang="pt-BR" sz="2000" dirty="0"/>
              <a:t>. Aqui, organizamos os resultados do mais velho para o mais jovem</a:t>
            </a:r>
          </a:p>
        </p:txBody>
      </p:sp>
      <p:sp>
        <p:nvSpPr>
          <p:cNvPr id="10" name="Faixa">
            <a:extLst>
              <a:ext uri="{FF2B5EF4-FFF2-40B4-BE49-F238E27FC236}">
                <a16:creationId xmlns:a16="http://schemas.microsoft.com/office/drawing/2014/main" id="{D2AD6AD1-6A91-169D-A748-418705B33A43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8B39DA7E-D40C-981C-876C-E02169794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3494" y="8180260"/>
            <a:ext cx="900283" cy="784584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7AD1D643-CD15-992E-E28F-9C390D8A9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38D115E-5313-6653-6299-8300B4FC5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9057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 Principal">
            <a:extLst>
              <a:ext uri="{FF2B5EF4-FFF2-40B4-BE49-F238E27FC236}">
                <a16:creationId xmlns:a16="http://schemas.microsoft.com/office/drawing/2014/main" id="{D08DA494-778D-E022-30FE-F1E49812A1BC}"/>
              </a:ext>
            </a:extLst>
          </p:cNvPr>
          <p:cNvSpPr/>
          <p:nvPr/>
        </p:nvSpPr>
        <p:spPr>
          <a:xfrm>
            <a:off x="0" y="0"/>
            <a:ext cx="6858000" cy="990599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">
            <a:extLst>
              <a:ext uri="{FF2B5EF4-FFF2-40B4-BE49-F238E27FC236}">
                <a16:creationId xmlns:a16="http://schemas.microsoft.com/office/drawing/2014/main" id="{8B86C68E-EC0B-542B-1FBC-176243447B81}"/>
              </a:ext>
            </a:extLst>
          </p:cNvPr>
          <p:cNvSpPr txBox="1"/>
          <p:nvPr/>
        </p:nvSpPr>
        <p:spPr>
          <a:xfrm>
            <a:off x="277091" y="4838039"/>
            <a:ext cx="6303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ln>
                  <a:solidFill>
                    <a:schemeClr val="bg1"/>
                  </a:solidFill>
                </a:ln>
                <a:solidFill>
                  <a:srgbClr val="4BB152"/>
                </a:solidFill>
                <a:latin typeface="Impact" panose="020B0806030902050204" pitchFamily="34" charset="0"/>
              </a:rPr>
              <a:t>Compreendendo os </a:t>
            </a:r>
            <a:r>
              <a:rPr lang="pt-BR" sz="4800" b="1" dirty="0" err="1">
                <a:ln>
                  <a:solidFill>
                    <a:schemeClr val="bg1"/>
                  </a:solidFill>
                </a:ln>
                <a:solidFill>
                  <a:srgbClr val="4BB152"/>
                </a:solidFill>
                <a:latin typeface="Impact" panose="020B0806030902050204" pitchFamily="34" charset="0"/>
              </a:rPr>
              <a:t>JOINs</a:t>
            </a:r>
            <a:r>
              <a:rPr lang="pt-BR" sz="4800" b="1" dirty="0">
                <a:ln>
                  <a:solidFill>
                    <a:schemeClr val="bg1"/>
                  </a:solidFill>
                </a:ln>
                <a:solidFill>
                  <a:srgbClr val="4BB152"/>
                </a:solidFill>
                <a:latin typeface="Impact" panose="020B0806030902050204" pitchFamily="34" charset="0"/>
              </a:rPr>
              <a:t> da Matrix</a:t>
            </a:r>
          </a:p>
        </p:txBody>
      </p:sp>
      <p:sp>
        <p:nvSpPr>
          <p:cNvPr id="5" name="Faixa">
            <a:extLst>
              <a:ext uri="{FF2B5EF4-FFF2-40B4-BE49-F238E27FC236}">
                <a16:creationId xmlns:a16="http://schemas.microsoft.com/office/drawing/2014/main" id="{7AF0CBDB-3297-4E28-B943-A9C17C2EE325}"/>
              </a:ext>
            </a:extLst>
          </p:cNvPr>
          <p:cNvSpPr/>
          <p:nvPr/>
        </p:nvSpPr>
        <p:spPr>
          <a:xfrm>
            <a:off x="290945" y="8096987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Numero Capitulo">
            <a:extLst>
              <a:ext uri="{FF2B5EF4-FFF2-40B4-BE49-F238E27FC236}">
                <a16:creationId xmlns:a16="http://schemas.microsoft.com/office/drawing/2014/main" id="{681903C7-F761-3118-0425-39901355A5B1}"/>
              </a:ext>
            </a:extLst>
          </p:cNvPr>
          <p:cNvSpPr txBox="1"/>
          <p:nvPr/>
        </p:nvSpPr>
        <p:spPr>
          <a:xfrm>
            <a:off x="0" y="586973"/>
            <a:ext cx="63038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0" b="1" dirty="0">
                <a:ln>
                  <a:solidFill>
                    <a:srgbClr val="4BB152"/>
                  </a:solidFill>
                </a:ln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043622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 Componente">
            <a:extLst>
              <a:ext uri="{FF2B5EF4-FFF2-40B4-BE49-F238E27FC236}">
                <a16:creationId xmlns:a16="http://schemas.microsoft.com/office/drawing/2014/main" id="{28FB87F0-D450-C818-B7F1-D54AB85C9D32}"/>
              </a:ext>
            </a:extLst>
          </p:cNvPr>
          <p:cNvSpPr txBox="1"/>
          <p:nvPr/>
        </p:nvSpPr>
        <p:spPr>
          <a:xfrm>
            <a:off x="418045" y="2569707"/>
            <a:ext cx="588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err="1"/>
              <a:t>Neo</a:t>
            </a:r>
            <a:r>
              <a:rPr lang="pt-BR" sz="2400" dirty="0"/>
              <a:t>, para entender a Matrix, você precisa ver todos os lados. O FULL OUTER JOIN te mostra tudo.</a:t>
            </a:r>
          </a:p>
        </p:txBody>
      </p:sp>
      <p:sp>
        <p:nvSpPr>
          <p:cNvPr id="5" name="SubTituto">
            <a:extLst>
              <a:ext uri="{FF2B5EF4-FFF2-40B4-BE49-F238E27FC236}">
                <a16:creationId xmlns:a16="http://schemas.microsoft.com/office/drawing/2014/main" id="{8F3B38BE-3C8F-EA6C-F158-08B7E82D9DA2}"/>
              </a:ext>
            </a:extLst>
          </p:cNvPr>
          <p:cNvSpPr txBox="1"/>
          <p:nvPr/>
        </p:nvSpPr>
        <p:spPr>
          <a:xfrm>
            <a:off x="410205" y="1518032"/>
            <a:ext cx="588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A Verdade Completa</a:t>
            </a:r>
            <a:endParaRPr lang="pt-BR" sz="2400" dirty="0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F24F8D5-465B-ED9B-5704-614739D44F58}"/>
              </a:ext>
            </a:extLst>
          </p:cNvPr>
          <p:cNvSpPr txBox="1"/>
          <p:nvPr/>
        </p:nvSpPr>
        <p:spPr>
          <a:xfrm>
            <a:off x="418045" y="343246"/>
            <a:ext cx="6428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Impact" panose="020B0806030902050204" pitchFamily="34" charset="0"/>
              </a:rPr>
              <a:t>Full </a:t>
            </a:r>
            <a:r>
              <a:rPr lang="pt-BR" sz="4000" b="1" dirty="0" err="1">
                <a:latin typeface="Impact" panose="020B0806030902050204" pitchFamily="34" charset="0"/>
              </a:rPr>
              <a:t>Outer</a:t>
            </a:r>
            <a:r>
              <a:rPr lang="pt-BR" sz="4000" b="1" dirty="0">
                <a:latin typeface="Impact" panose="020B0806030902050204" pitchFamily="34" charset="0"/>
              </a:rPr>
              <a:t> Join</a:t>
            </a:r>
          </a:p>
        </p:txBody>
      </p:sp>
      <p:sp>
        <p:nvSpPr>
          <p:cNvPr id="7" name="Faixa">
            <a:extLst>
              <a:ext uri="{FF2B5EF4-FFF2-40B4-BE49-F238E27FC236}">
                <a16:creationId xmlns:a16="http://schemas.microsoft.com/office/drawing/2014/main" id="{E3ACCB4F-75D0-16AC-6BBA-812D020994D5}"/>
              </a:ext>
            </a:extLst>
          </p:cNvPr>
          <p:cNvSpPr/>
          <p:nvPr/>
        </p:nvSpPr>
        <p:spPr>
          <a:xfrm rot="16200000" flipV="1">
            <a:off x="-149232" y="405331"/>
            <a:ext cx="935773" cy="125111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1367274-1EC0-7A48-3B45-E2C8C1617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82" y="6647361"/>
            <a:ext cx="1518036" cy="1322947"/>
          </a:xfrm>
          <a:prstGeom prst="rect">
            <a:avLst/>
          </a:prstGeom>
        </p:spPr>
      </p:pic>
      <p:sp>
        <p:nvSpPr>
          <p:cNvPr id="3" name="Faixa">
            <a:extLst>
              <a:ext uri="{FF2B5EF4-FFF2-40B4-BE49-F238E27FC236}">
                <a16:creationId xmlns:a16="http://schemas.microsoft.com/office/drawing/2014/main" id="{5804D45F-97B9-7632-98DC-A83005DD12DE}"/>
              </a:ext>
            </a:extLst>
          </p:cNvPr>
          <p:cNvSpPr/>
          <p:nvPr/>
        </p:nvSpPr>
        <p:spPr>
          <a:xfrm>
            <a:off x="318654" y="9088423"/>
            <a:ext cx="6289964" cy="127224"/>
          </a:xfrm>
          <a:prstGeom prst="rect">
            <a:avLst/>
          </a:prstGeom>
          <a:gradFill flip="none" rotWithShape="1">
            <a:gsLst>
              <a:gs pos="0">
                <a:srgbClr val="34A646"/>
              </a:gs>
              <a:gs pos="50000">
                <a:schemeClr val="accent6">
                  <a:lumMod val="75000"/>
                </a:schemeClr>
              </a:gs>
              <a:gs pos="100000">
                <a:srgbClr val="4BB152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087303C-5142-825A-0A77-36E8DBEBD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SQL na Matriz - ÁLVARO MONTEIRO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F8EA268-EC04-C02E-AA22-C97FCFEC4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1EB88-28A0-4445-93EB-80CF8FD597D4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36983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464</TotalTime>
  <Words>1593</Words>
  <Application>Microsoft Office PowerPoint</Application>
  <PresentationFormat>Papel A4 (210 x 297 mm)</PresentationFormat>
  <Paragraphs>183</Paragraphs>
  <Slides>36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36</vt:i4>
      </vt:variant>
    </vt:vector>
  </HeadingPairs>
  <TitlesOfParts>
    <vt:vector size="42" baseType="lpstr">
      <vt:lpstr>8BIT WONDER</vt:lpstr>
      <vt:lpstr>Arial</vt:lpstr>
      <vt:lpstr>Calibri</vt:lpstr>
      <vt:lpstr>Calibri Light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Alvaro Monteiro Silva</dc:creator>
  <cp:lastModifiedBy>Alvaro Monteiro Silva</cp:lastModifiedBy>
  <cp:revision>54</cp:revision>
  <dcterms:created xsi:type="dcterms:W3CDTF">2024-06-18T14:39:13Z</dcterms:created>
  <dcterms:modified xsi:type="dcterms:W3CDTF">2024-06-18T22:33:12Z</dcterms:modified>
</cp:coreProperties>
</file>

<file path=docProps/thumbnail.jpeg>
</file>